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sldIdLst>
    <p:sldId id="283" r:id="rId4"/>
    <p:sldId id="284" r:id="rId5"/>
    <p:sldId id="285" r:id="rId6"/>
    <p:sldId id="263" r:id="rId7"/>
    <p:sldId id="319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287" r:id="rId22"/>
    <p:sldId id="272" r:id="rId23"/>
    <p:sldId id="347" r:id="rId24"/>
    <p:sldId id="349" r:id="rId25"/>
    <p:sldId id="350" r:id="rId26"/>
    <p:sldId id="351" r:id="rId27"/>
    <p:sldId id="288" r:id="rId2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306" y="67"/>
      </p:cViewPr>
      <p:guideLst>
        <p:guide orient="horz" pos="2110"/>
        <p:guide pos="27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1"/>
          <p:cNvSpPr/>
          <p:nvPr/>
        </p:nvSpPr>
        <p:spPr>
          <a:xfrm>
            <a:off x="-114300" y="1719263"/>
            <a:ext cx="6343650" cy="144145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-1" fmla="*/ 0 w 8458200"/>
              <a:gd name="connsiteY0-2" fmla="*/ 0 h 1441240"/>
              <a:gd name="connsiteX1-3" fmla="*/ 6819900 w 8458200"/>
              <a:gd name="connsiteY1-4" fmla="*/ 0 h 1441240"/>
              <a:gd name="connsiteX2-5" fmla="*/ 8458200 w 8458200"/>
              <a:gd name="connsiteY2-6" fmla="*/ 1441240 h 1441240"/>
              <a:gd name="connsiteX3-7" fmla="*/ 0 w 8458200"/>
              <a:gd name="connsiteY3-8" fmla="*/ 1422190 h 1441240"/>
              <a:gd name="connsiteX4-9" fmla="*/ 0 w 8458200"/>
              <a:gd name="connsiteY4-10" fmla="*/ 0 h 1441240"/>
              <a:gd name="connsiteX0-11" fmla="*/ 0 w 8458200"/>
              <a:gd name="connsiteY0-12" fmla="*/ 0 h 1441240"/>
              <a:gd name="connsiteX1-13" fmla="*/ 6819900 w 8458200"/>
              <a:gd name="connsiteY1-14" fmla="*/ 342900 h 1441240"/>
              <a:gd name="connsiteX2-15" fmla="*/ 8458200 w 8458200"/>
              <a:gd name="connsiteY2-16" fmla="*/ 1441240 h 1441240"/>
              <a:gd name="connsiteX3-17" fmla="*/ 0 w 8458200"/>
              <a:gd name="connsiteY3-18" fmla="*/ 1422190 h 1441240"/>
              <a:gd name="connsiteX4-19" fmla="*/ 0 w 8458200"/>
              <a:gd name="connsiteY4-20" fmla="*/ 0 h 1441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2"/>
          <p:cNvSpPr/>
          <p:nvPr/>
        </p:nvSpPr>
        <p:spPr>
          <a:xfrm>
            <a:off x="-114300" y="3141663"/>
            <a:ext cx="4414838" cy="142240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-1" fmla="*/ 0 w 5886603"/>
              <a:gd name="connsiteY0-2" fmla="*/ 19050 h 1441240"/>
              <a:gd name="connsiteX1-3" fmla="*/ 5886603 w 5886603"/>
              <a:gd name="connsiteY1-4" fmla="*/ 0 h 1441240"/>
              <a:gd name="connsiteX2-5" fmla="*/ 5315103 w 5886603"/>
              <a:gd name="connsiteY2-6" fmla="*/ 1441240 h 1441240"/>
              <a:gd name="connsiteX3-7" fmla="*/ 0 w 5886603"/>
              <a:gd name="connsiteY3-8" fmla="*/ 1441240 h 1441240"/>
              <a:gd name="connsiteX4-9" fmla="*/ 0 w 5886603"/>
              <a:gd name="connsiteY4-10" fmla="*/ 19050 h 1441240"/>
              <a:gd name="connsiteX0-11" fmla="*/ 0 w 5886603"/>
              <a:gd name="connsiteY0-12" fmla="*/ 19050 h 1441240"/>
              <a:gd name="connsiteX1-13" fmla="*/ 5886603 w 5886603"/>
              <a:gd name="connsiteY1-14" fmla="*/ 0 h 1441240"/>
              <a:gd name="connsiteX2-15" fmla="*/ 5124603 w 5886603"/>
              <a:gd name="connsiteY2-16" fmla="*/ 1307890 h 1441240"/>
              <a:gd name="connsiteX3-17" fmla="*/ 0 w 5886603"/>
              <a:gd name="connsiteY3-18" fmla="*/ 1441240 h 1441240"/>
              <a:gd name="connsiteX4-19" fmla="*/ 0 w 5886603"/>
              <a:gd name="connsiteY4-20" fmla="*/ 19050 h 1441240"/>
              <a:gd name="connsiteX0-21" fmla="*/ 0 w 5867553"/>
              <a:gd name="connsiteY0-22" fmla="*/ 38100 h 1460290"/>
              <a:gd name="connsiteX1-23" fmla="*/ 5867553 w 5867553"/>
              <a:gd name="connsiteY1-24" fmla="*/ 0 h 1460290"/>
              <a:gd name="connsiteX2-25" fmla="*/ 5124603 w 5867553"/>
              <a:gd name="connsiteY2-26" fmla="*/ 1326940 h 1460290"/>
              <a:gd name="connsiteX3-27" fmla="*/ 0 w 5867553"/>
              <a:gd name="connsiteY3-28" fmla="*/ 1460290 h 1460290"/>
              <a:gd name="connsiteX4-29" fmla="*/ 0 w 5867553"/>
              <a:gd name="connsiteY4-30" fmla="*/ 38100 h 1460290"/>
              <a:gd name="connsiteX0-31" fmla="*/ 0 w 5886603"/>
              <a:gd name="connsiteY0-32" fmla="*/ 0 h 1422190"/>
              <a:gd name="connsiteX1-33" fmla="*/ 5886603 w 5886603"/>
              <a:gd name="connsiteY1-34" fmla="*/ 19050 h 1422190"/>
              <a:gd name="connsiteX2-35" fmla="*/ 5124603 w 5886603"/>
              <a:gd name="connsiteY2-36" fmla="*/ 1288840 h 1422190"/>
              <a:gd name="connsiteX3-37" fmla="*/ 0 w 5886603"/>
              <a:gd name="connsiteY3-38" fmla="*/ 1422190 h 1422190"/>
              <a:gd name="connsiteX4-39" fmla="*/ 0 w 5886603"/>
              <a:gd name="connsiteY4-40" fmla="*/ 0 h 1422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30200" y="760413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4552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标注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143125" y="841375"/>
            <a:ext cx="1050925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字体使用 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行距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背景图片出处</a:t>
            </a: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声明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295650" y="841375"/>
            <a:ext cx="2795588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英文 </a:t>
            </a:r>
            <a:r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Calibri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中文 微软雅黑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正文 </a:t>
            </a:r>
            <a:r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1.3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cn.bing.com</a:t>
            </a: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Segoe UI Light" pitchFamily="34" charset="0"/>
                <a:sym typeface="+mn-ea"/>
              </a:rPr>
              <a:t>互联网是一个开放共享的平台</a:t>
            </a: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Segoe UI Light" pitchFamily="34" charset="0"/>
                <a:sym typeface="+mn-ea"/>
              </a:rPr>
              <a:t>Office</a:t>
            </a:r>
            <a:r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Segoe UI Light" pitchFamily="34" charset="0"/>
                <a:sym typeface="+mn-ea"/>
              </a:rPr>
              <a:t>PLUS </a:t>
            </a: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Segoe UI Light" pitchFamily="34" charset="0"/>
                <a:sym typeface="+mn-ea"/>
              </a:rPr>
              <a:t>部分设计灵感与元素来源于网络</a:t>
            </a: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等线" pitchFamily="2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Segoe UI Light" pitchFamily="34" charset="0"/>
                <a:sym typeface="+mn-ea"/>
              </a:rPr>
              <a:t>如有建议请联系officeplus@microsoft.com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30200" y="182563"/>
            <a:ext cx="6572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4552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等线" pitchFamily="2" charset="-122"/>
                <a:cs typeface="Segoe UI Light" pitchFamily="34" charset="0"/>
                <a:sym typeface="+mn-ea"/>
              </a:rPr>
              <a:t>OfficePLUS</a:t>
            </a:r>
            <a:endParaRPr kumimoji="0" lang="zh-CN" altLang="en-US" sz="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等线" pitchFamily="2" charset="-122"/>
              <a:cs typeface="Segoe UI Light" pitchFamily="34" charset="0"/>
              <a:sym typeface="+mn-ea"/>
            </a:endParaRP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45AE5F-3A05-460E-B5DA-E8A801AE2CB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-94297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25792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6186" y="477910"/>
            <a:ext cx="2410258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1"/>
          <p:cNvSpPr/>
          <p:nvPr/>
        </p:nvSpPr>
        <p:spPr>
          <a:xfrm>
            <a:off x="-114300" y="1719263"/>
            <a:ext cx="6343650" cy="144145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-1" fmla="*/ 0 w 8458200"/>
              <a:gd name="connsiteY0-2" fmla="*/ 0 h 1441240"/>
              <a:gd name="connsiteX1-3" fmla="*/ 6819900 w 8458200"/>
              <a:gd name="connsiteY1-4" fmla="*/ 0 h 1441240"/>
              <a:gd name="connsiteX2-5" fmla="*/ 8458200 w 8458200"/>
              <a:gd name="connsiteY2-6" fmla="*/ 1441240 h 1441240"/>
              <a:gd name="connsiteX3-7" fmla="*/ 0 w 8458200"/>
              <a:gd name="connsiteY3-8" fmla="*/ 1422190 h 1441240"/>
              <a:gd name="connsiteX4-9" fmla="*/ 0 w 8458200"/>
              <a:gd name="connsiteY4-10" fmla="*/ 0 h 1441240"/>
              <a:gd name="connsiteX0-11" fmla="*/ 0 w 8458200"/>
              <a:gd name="connsiteY0-12" fmla="*/ 0 h 1441240"/>
              <a:gd name="connsiteX1-13" fmla="*/ 6819900 w 8458200"/>
              <a:gd name="connsiteY1-14" fmla="*/ 342900 h 1441240"/>
              <a:gd name="connsiteX2-15" fmla="*/ 8458200 w 8458200"/>
              <a:gd name="connsiteY2-16" fmla="*/ 1441240 h 1441240"/>
              <a:gd name="connsiteX3-17" fmla="*/ 0 w 8458200"/>
              <a:gd name="connsiteY3-18" fmla="*/ 1422190 h 1441240"/>
              <a:gd name="connsiteX4-19" fmla="*/ 0 w 8458200"/>
              <a:gd name="connsiteY4-20" fmla="*/ 0 h 1441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2"/>
          <p:cNvSpPr/>
          <p:nvPr/>
        </p:nvSpPr>
        <p:spPr>
          <a:xfrm>
            <a:off x="-114300" y="3141663"/>
            <a:ext cx="4414838" cy="142240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-1" fmla="*/ 0 w 5886603"/>
              <a:gd name="connsiteY0-2" fmla="*/ 19050 h 1441240"/>
              <a:gd name="connsiteX1-3" fmla="*/ 5886603 w 5886603"/>
              <a:gd name="connsiteY1-4" fmla="*/ 0 h 1441240"/>
              <a:gd name="connsiteX2-5" fmla="*/ 5315103 w 5886603"/>
              <a:gd name="connsiteY2-6" fmla="*/ 1441240 h 1441240"/>
              <a:gd name="connsiteX3-7" fmla="*/ 0 w 5886603"/>
              <a:gd name="connsiteY3-8" fmla="*/ 1441240 h 1441240"/>
              <a:gd name="connsiteX4-9" fmla="*/ 0 w 5886603"/>
              <a:gd name="connsiteY4-10" fmla="*/ 19050 h 1441240"/>
              <a:gd name="connsiteX0-11" fmla="*/ 0 w 5886603"/>
              <a:gd name="connsiteY0-12" fmla="*/ 19050 h 1441240"/>
              <a:gd name="connsiteX1-13" fmla="*/ 5886603 w 5886603"/>
              <a:gd name="connsiteY1-14" fmla="*/ 0 h 1441240"/>
              <a:gd name="connsiteX2-15" fmla="*/ 5124603 w 5886603"/>
              <a:gd name="connsiteY2-16" fmla="*/ 1307890 h 1441240"/>
              <a:gd name="connsiteX3-17" fmla="*/ 0 w 5886603"/>
              <a:gd name="connsiteY3-18" fmla="*/ 1441240 h 1441240"/>
              <a:gd name="connsiteX4-19" fmla="*/ 0 w 5886603"/>
              <a:gd name="connsiteY4-20" fmla="*/ 19050 h 1441240"/>
              <a:gd name="connsiteX0-21" fmla="*/ 0 w 5867553"/>
              <a:gd name="connsiteY0-22" fmla="*/ 38100 h 1460290"/>
              <a:gd name="connsiteX1-23" fmla="*/ 5867553 w 5867553"/>
              <a:gd name="connsiteY1-24" fmla="*/ 0 h 1460290"/>
              <a:gd name="connsiteX2-25" fmla="*/ 5124603 w 5867553"/>
              <a:gd name="connsiteY2-26" fmla="*/ 1326940 h 1460290"/>
              <a:gd name="connsiteX3-27" fmla="*/ 0 w 5867553"/>
              <a:gd name="connsiteY3-28" fmla="*/ 1460290 h 1460290"/>
              <a:gd name="connsiteX4-29" fmla="*/ 0 w 5867553"/>
              <a:gd name="connsiteY4-30" fmla="*/ 38100 h 1460290"/>
              <a:gd name="connsiteX0-31" fmla="*/ 0 w 5886603"/>
              <a:gd name="connsiteY0-32" fmla="*/ 0 h 1422190"/>
              <a:gd name="connsiteX1-33" fmla="*/ 5886603 w 5886603"/>
              <a:gd name="connsiteY1-34" fmla="*/ 19050 h 1422190"/>
              <a:gd name="connsiteX2-35" fmla="*/ 5124603 w 5886603"/>
              <a:gd name="connsiteY2-36" fmla="*/ 1288840 h 1422190"/>
              <a:gd name="connsiteX3-37" fmla="*/ 0 w 5886603"/>
              <a:gd name="connsiteY3-38" fmla="*/ 1422190 h 1422190"/>
              <a:gd name="connsiteX4-39" fmla="*/ 0 w 5886603"/>
              <a:gd name="connsiteY4-40" fmla="*/ 0 h 1422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等腰三角形 7"/>
          <p:cNvSpPr/>
          <p:nvPr/>
        </p:nvSpPr>
        <p:spPr>
          <a:xfrm rot="5400000">
            <a:off x="-1518444" y="1410494"/>
            <a:ext cx="6858000" cy="4037013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-2075656" y="1410494"/>
            <a:ext cx="6858000" cy="4037013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339" name="组合 7"/>
          <p:cNvGrpSpPr/>
          <p:nvPr userDrawn="1"/>
        </p:nvGrpSpPr>
        <p:grpSpPr>
          <a:xfrm rot="5400000">
            <a:off x="-87312" y="-1133475"/>
            <a:ext cx="6124575" cy="5143500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4" y="738187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4" y="738187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342" name="组合 10"/>
          <p:cNvGrpSpPr/>
          <p:nvPr userDrawn="1"/>
        </p:nvGrpSpPr>
        <p:grpSpPr>
          <a:xfrm rot="-5400000">
            <a:off x="-87312" y="2073275"/>
            <a:ext cx="6124575" cy="5143500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8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8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-94297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625792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6186" y="477910"/>
            <a:ext cx="2410258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87" name="组合 7"/>
          <p:cNvGrpSpPr/>
          <p:nvPr userDrawn="1"/>
        </p:nvGrpSpPr>
        <p:grpSpPr>
          <a:xfrm rot="5400000">
            <a:off x="-87312" y="-1133475"/>
            <a:ext cx="6124575" cy="5143500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4" y="738187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4" y="738187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390" name="组合 10"/>
          <p:cNvGrpSpPr/>
          <p:nvPr userDrawn="1"/>
        </p:nvGrpSpPr>
        <p:grpSpPr>
          <a:xfrm rot="-5400000">
            <a:off x="-87312" y="2073275"/>
            <a:ext cx="6124575" cy="5143500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8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8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411" name="组合 7"/>
          <p:cNvGrpSpPr/>
          <p:nvPr userDrawn="1"/>
        </p:nvGrpSpPr>
        <p:grpSpPr>
          <a:xfrm rot="5400000">
            <a:off x="-87312" y="-1133475"/>
            <a:ext cx="6124575" cy="5143500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4" y="738187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4" y="738187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7414" name="组合 10"/>
          <p:cNvGrpSpPr/>
          <p:nvPr userDrawn="1"/>
        </p:nvGrpSpPr>
        <p:grpSpPr>
          <a:xfrm rot="-5400000">
            <a:off x="-87312" y="2073275"/>
            <a:ext cx="6124575" cy="5143500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8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8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-94297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625792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6186" y="477910"/>
            <a:ext cx="2410258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-94297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625792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6186" y="477910"/>
            <a:ext cx="2410258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-94297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625792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6186" y="477910"/>
            <a:ext cx="2410258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1507" name="组合 7"/>
          <p:cNvGrpSpPr/>
          <p:nvPr userDrawn="1"/>
        </p:nvGrpSpPr>
        <p:grpSpPr>
          <a:xfrm rot="5400000">
            <a:off x="-87312" y="-1133475"/>
            <a:ext cx="6124575" cy="5143500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4" y="738187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4" y="738187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1510" name="组合 10"/>
          <p:cNvGrpSpPr/>
          <p:nvPr userDrawn="1"/>
        </p:nvGrpSpPr>
        <p:grpSpPr>
          <a:xfrm rot="-5400000">
            <a:off x="-87312" y="2073275"/>
            <a:ext cx="6124575" cy="5143500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8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8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等腰三角形 2"/>
          <p:cNvSpPr/>
          <p:nvPr/>
        </p:nvSpPr>
        <p:spPr>
          <a:xfrm rot="5400000">
            <a:off x="-1518444" y="1410494"/>
            <a:ext cx="6858000" cy="4037013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2075656" y="1410494"/>
            <a:ext cx="6858000" cy="4037013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-94297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625792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6186" y="477910"/>
            <a:ext cx="2410258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1"/>
          <p:cNvSpPr/>
          <p:nvPr/>
        </p:nvSpPr>
        <p:spPr>
          <a:xfrm>
            <a:off x="1700213" y="2076450"/>
            <a:ext cx="5735638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1"/>
          <p:cNvSpPr/>
          <p:nvPr/>
        </p:nvSpPr>
        <p:spPr>
          <a:xfrm>
            <a:off x="1343025" y="1905001"/>
            <a:ext cx="6282356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351213" y="4822825"/>
            <a:ext cx="2262188" cy="300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7" tIns="34289" rIns="68577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+mn-cs"/>
                <a:sym typeface="+mn-ea"/>
              </a:rPr>
              <a:t>PRESENTED</a:t>
            </a:r>
            <a:r>
              <a:rPr kumimoji="1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+mn-cs"/>
                <a:sym typeface="+mn-ea"/>
              </a:rPr>
              <a:t> </a:t>
            </a:r>
            <a:r>
              <a:rPr kumimoji="1" lang="en-US" altLang="zh-CN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+mn-cs"/>
                <a:sym typeface="+mn-ea"/>
              </a:rPr>
              <a:t>BY</a:t>
            </a:r>
            <a:r>
              <a:rPr kumimoji="1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+mn-cs"/>
                <a:sym typeface="+mn-ea"/>
              </a:rPr>
              <a:t> </a:t>
            </a:r>
            <a:r>
              <a:rPr kumimoji="1" lang="en-US" altLang="zh-CN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+mn-cs"/>
                <a:sym typeface="+mn-ea"/>
              </a:rPr>
              <a:t>OFFICEPLUS</a:t>
            </a:r>
            <a:endParaRPr kumimoji="1" lang="en-US" altLang="zh-CN" sz="1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等线" pitchFamily="2" charset="-122"/>
              <a:cs typeface="+mn-cs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1"/>
          <p:cNvSpPr/>
          <p:nvPr/>
        </p:nvSpPr>
        <p:spPr>
          <a:xfrm>
            <a:off x="1700213" y="2076450"/>
            <a:ext cx="5735638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1"/>
          <p:cNvSpPr/>
          <p:nvPr/>
        </p:nvSpPr>
        <p:spPr>
          <a:xfrm>
            <a:off x="1343025" y="1905001"/>
            <a:ext cx="6282356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351213" y="4822825"/>
            <a:ext cx="2262188" cy="300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7" tIns="34289" rIns="68577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+mn-cs"/>
                <a:sym typeface="+mn-ea"/>
              </a:rPr>
              <a:t>PRESENTED</a:t>
            </a:r>
            <a:r>
              <a:rPr kumimoji="1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+mn-cs"/>
                <a:sym typeface="+mn-ea"/>
              </a:rPr>
              <a:t> </a:t>
            </a:r>
            <a:r>
              <a:rPr kumimoji="1" lang="en-US" altLang="zh-CN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+mn-cs"/>
                <a:sym typeface="+mn-ea"/>
              </a:rPr>
              <a:t>BY</a:t>
            </a:r>
            <a:r>
              <a:rPr kumimoji="1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+mn-cs"/>
                <a:sym typeface="+mn-ea"/>
              </a:rPr>
              <a:t> </a:t>
            </a:r>
            <a:r>
              <a:rPr kumimoji="1" lang="en-US" altLang="zh-CN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等线" pitchFamily="2" charset="-122"/>
                <a:cs typeface="+mn-cs"/>
                <a:sym typeface="+mn-ea"/>
              </a:rPr>
              <a:t>OFFICEPLUS</a:t>
            </a:r>
            <a:endParaRPr kumimoji="1" lang="en-US" altLang="zh-CN" sz="1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等线" pitchFamily="2" charset="-122"/>
              <a:cs typeface="+mn-cs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7" name="组合 2"/>
          <p:cNvGrpSpPr/>
          <p:nvPr userDrawn="1"/>
        </p:nvGrpSpPr>
        <p:grpSpPr>
          <a:xfrm rot="5400000">
            <a:off x="-87312" y="-1133475"/>
            <a:ext cx="6124575" cy="5143500"/>
            <a:chOff x="-885826" y="-1"/>
            <a:chExt cx="6124575" cy="6858001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881064" y="738187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-1624014" y="738187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150" name="组合 5"/>
          <p:cNvGrpSpPr/>
          <p:nvPr userDrawn="1"/>
        </p:nvGrpSpPr>
        <p:grpSpPr>
          <a:xfrm rot="-5400000">
            <a:off x="-87312" y="2073275"/>
            <a:ext cx="6124575" cy="5143500"/>
            <a:chOff x="-885826" y="-1"/>
            <a:chExt cx="6124575" cy="6858001"/>
          </a:xfrm>
        </p:grpSpPr>
        <p:sp>
          <p:nvSpPr>
            <p:cNvPr id="7" name="等腰三角形 6"/>
            <p:cNvSpPr/>
            <p:nvPr/>
          </p:nvSpPr>
          <p:spPr>
            <a:xfrm rot="5400000">
              <a:off x="-881063" y="738188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5400000">
              <a:off x="-1624013" y="738188"/>
              <a:ext cx="6858001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-94297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257925" y="-46037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012" y="0"/>
            <a:ext cx="9244012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1"/>
          <p:cNvSpPr/>
          <p:nvPr/>
        </p:nvSpPr>
        <p:spPr>
          <a:xfrm>
            <a:off x="1700213" y="2076450"/>
            <a:ext cx="5735638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1"/>
          <p:cNvSpPr/>
          <p:nvPr/>
        </p:nvSpPr>
        <p:spPr>
          <a:xfrm>
            <a:off x="1343025" y="1905001"/>
            <a:ext cx="6282356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351213" y="4822825"/>
            <a:ext cx="2262188" cy="300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7" tIns="34289" rIns="68577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PRESENTED</a:t>
            </a:r>
            <a:r>
              <a:rPr kumimoji="1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 </a:t>
            </a:r>
            <a:r>
              <a:rPr kumimoji="1" lang="en-US" altLang="zh-CN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BY</a:t>
            </a:r>
            <a:r>
              <a:rPr kumimoji="1" lang="zh-CN" altLang="en-US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 </a:t>
            </a:r>
            <a:r>
              <a:rPr kumimoji="1" lang="en-US" altLang="zh-CN" sz="15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OFFICEPLUS</a:t>
            </a:r>
            <a:endParaRPr kumimoji="1" lang="en-US" altLang="zh-CN" sz="15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30200" y="760413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4552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标注</a:t>
            </a: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143125" y="841375"/>
            <a:ext cx="1050925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字体使用 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行距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背景图片出处</a:t>
            </a: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声明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295650" y="841375"/>
            <a:ext cx="2795588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英文 </a:t>
            </a:r>
            <a:r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Calibri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中文 微软雅黑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正文 </a:t>
            </a:r>
            <a:r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1.3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cn.bing.com</a:t>
            </a: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互联网是一个开放共享的平台</a:t>
            </a: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Office</a:t>
            </a:r>
            <a:r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PLUS </a:t>
            </a: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部分设计灵感与元素来源于网络</a:t>
            </a:r>
            <a:endParaRPr kumimoji="0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L="0" marR="0" lvl="0" indent="0" algn="l" defTabSz="45529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如有建议请联系officeplus@microsoft.com</a:t>
            </a: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30200" y="182563"/>
            <a:ext cx="6572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455295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4552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l" defTabSz="4552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微软雅黑" pitchFamily="34" charset="-122"/>
                <a:cs typeface="Segoe UI Light" pitchFamily="34" charset="0"/>
                <a:sym typeface="+mn-ea"/>
              </a:rPr>
              <a:t>OfficePLUS</a:t>
            </a:r>
            <a:endParaRPr kumimoji="0" lang="zh-CN" altLang="en-US" sz="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微软雅黑" pitchFamily="34" charset="-122"/>
              <a:cs typeface="Segoe UI Light" pitchFamily="34" charset="0"/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4688" y="2520950"/>
            <a:ext cx="2382837" cy="41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206750" y="3740150"/>
            <a:ext cx="24860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点击</a:t>
            </a:r>
            <a:r>
              <a:rPr kumimoji="1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Logo</a:t>
            </a:r>
            <a:r>
              <a:rPr kumimoji="1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获取更多优质模板（放映模式）</a:t>
            </a:r>
            <a:endParaRPr kumimoji="1" lang="zh-CN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单击以编辑母版副标题样式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5" Type="http://schemas.openxmlformats.org/officeDocument/2006/relationships/theme" Target="../theme/theme2.xml"/><Relationship Id="rId24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微软雅黑" pitchFamily="34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微软雅黑" pitchFamily="34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微软雅黑" pitchFamily="34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微软雅黑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微软雅黑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微软雅黑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微软雅黑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微软雅黑" pitchFamily="34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9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96B728-1070-49D9-988E-E7017493AA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等线 Light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等线 Light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等线 Light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等线 Light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等线 Light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等线 Light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等线 Light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等线 Light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53788" y="2188144"/>
            <a:ext cx="1985153" cy="623247"/>
          </a:xfrm>
          <a:prstGeom prst="rect">
            <a:avLst/>
          </a:prstGeom>
          <a:noFill/>
        </p:spPr>
        <p:txBody>
          <a:bodyPr wrap="none" lIns="68577" tIns="34289" rIns="68577" bIns="34289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kern="1200" cap="none" spc="0" normalizeH="0" baseline="0" noProof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Ulife</a:t>
            </a:r>
            <a:r>
              <a:rPr kumimoji="0" lang="en-US" altLang="zh-CN" sz="36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		</a:t>
            </a:r>
            <a:endParaRPr kumimoji="0" lang="en-US" altLang="zh-CN" sz="3600" b="1" kern="1200" cap="none" spc="0" normalizeH="0" baseline="0" noProof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5602" name="文本框 2"/>
          <p:cNvSpPr txBox="1"/>
          <p:nvPr/>
        </p:nvSpPr>
        <p:spPr>
          <a:xfrm>
            <a:off x="147638" y="3222625"/>
            <a:ext cx="2970212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0" eaLnBrk="0" hangingPunct="0"/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   一个消除学生组织和学生间隙的产品，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indent="0" eaLnBrk="0" hangingPunct="0"/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   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完全由大二学生自主研发，贴近实际需求。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98410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首页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915" y="1280160"/>
            <a:ext cx="821817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滚播图片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滚播图片显示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2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周内开展活动中最值得推荐的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5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项，每周更新一次。其中包括合作伙伴的活动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*1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，近期活动按组织评星顺序从高到低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*4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endParaRPr lang="en-US" altLang="zh-CN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每周组织推荐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这是每周更新一次的组织推荐专栏，被推荐的学生组织可以向全校学生展示自己。此栏目每周更新一次，我们会在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每个月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初确定此月的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4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个推荐组织，依次是合作伙伴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*1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、新加入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1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个月内的组织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*1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、评星最高的组织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*1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、评星增量最大的组织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*1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，重复则顺移。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98410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首页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915" y="1372870"/>
            <a:ext cx="821817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近期活动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近期活动按活动发布顺序显示近期即将开展的各项活动。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endParaRPr lang="en-US" altLang="zh-CN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组织和活动排行榜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组织和活动排行榜的依据是组织和活动的评星，活动评星由学生参与活动后给的星数取平均值而定，默认为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2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，上限为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5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，组织评星则以组织所开展的所有活动的评星平均值而定。显然，在排行榜中的活动和组织更受学生们关注。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71105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活动展示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pic>
        <p:nvPicPr>
          <p:cNvPr id="2" name="图片 1" descr="屏幕快照 2019-04-01 下午3.57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9810" y="4267835"/>
            <a:ext cx="3696335" cy="2112645"/>
          </a:xfrm>
          <a:prstGeom prst="rect">
            <a:avLst/>
          </a:prstGeom>
        </p:spPr>
      </p:pic>
      <p:pic>
        <p:nvPicPr>
          <p:cNvPr id="3" name="图片 2" descr="屏幕快照 2019-04-01 下午3.58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" y="1250950"/>
            <a:ext cx="4271645" cy="24396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29810" y="1321435"/>
            <a:ext cx="385064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Font typeface="Wingdings" panose="05000000000000000000" charset="0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左图是网站直接从微信公众号上爬取的活动，我们称其为链接活动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080" y="4267835"/>
            <a:ext cx="385064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Font typeface="Wingdings" panose="05000000000000000000" charset="0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右图是人工输入活动信息而成的活动，我们称其为编辑活动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71105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活动展示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080" y="1127125"/>
            <a:ext cx="7855585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链接活动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学生组织复制微信推文链接到网站上，简单输入相关信息如活动时间、地点、头图等便可发布。链接活动方便快捷，允许组织快速发布已在微信公众号上发布过的活动。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编辑活动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类似马蜂窝编辑游记一样，从活动时间、地点到活动内容都由学生组织编辑而成，虽然过程略比链接活动复杂，但仍可复制大段文字、图片节约时间。编辑活动编辑自由度高，体验感十分不错。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71105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活动展示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080" y="1127125"/>
            <a:ext cx="7855585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Font typeface="Wingdings" panose="05000000000000000000" charset="0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以下是所有类型活动共有的特性：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简介栏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包括活动简介、活动时间、地点、类型，学生通过简介栏可以对活动产生基础印象。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上传文件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你还在为上传附件烦恼吗，这个功能就是为此而生！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word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、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excel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、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pdf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等文件类型都有支持。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收藏、分享、评论、关注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如何留住潜在粉丝？学生收藏活动或关注组织后，能在个人空间内时刻关注相关动态，说不定自主报名下一次活动呢。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71105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活动展示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080" y="1127125"/>
            <a:ext cx="785558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报名需求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报名需求由组织确定，所谓报名需求就是组织需要从报名学生那边获得哪些信息，如统计十大歌手报名与后援团，又如比赛报名的个人信息，这些信息不仅会实时传递到组织手中，并能以一定统计形式显示出来，具体我们会在之后提到。同时，组织可以通过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Ulife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提供的群发接口或站内消息，十分便捷的通知所有报名活动的学生，总共只需要花半分钟时间！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71105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辅助功能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pic>
        <p:nvPicPr>
          <p:cNvPr id="4" name="图片 3" descr="屏幕快照 2019-04-01 下午4.48.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" y="1361440"/>
            <a:ext cx="7863840" cy="4134485"/>
          </a:xfrm>
          <a:prstGeom prst="rect">
            <a:avLst/>
          </a:prstGeom>
        </p:spPr>
      </p:pic>
      <p:sp>
        <p:nvSpPr>
          <p:cNvPr id="32771" name="文本框 2"/>
          <p:cNvSpPr txBox="1"/>
          <p:nvPr/>
        </p:nvSpPr>
        <p:spPr>
          <a:xfrm>
            <a:off x="2707005" y="5953125"/>
            <a:ext cx="37299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报名辅助功能包含以上</a:t>
            </a:r>
            <a:r>
              <a:rPr kumimoji="0" lang="en-US" altLang="zh-CN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7</a:t>
            </a:r>
            <a:r>
              <a:rPr kumimoji="0" lang="zh-CN" altLang="en-US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项</a:t>
            </a:r>
            <a:endParaRPr kumimoji="0" lang="zh-CN" altLang="en-US" sz="24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71105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辅助功能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pic>
        <p:nvPicPr>
          <p:cNvPr id="33795" name="图片 2" descr="org_guide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0963" y="1112838"/>
            <a:ext cx="5078412" cy="4800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文本框 2"/>
          <p:cNvSpPr txBox="1"/>
          <p:nvPr/>
        </p:nvSpPr>
        <p:spPr>
          <a:xfrm>
            <a:off x="289559" y="845820"/>
            <a:ext cx="3421380" cy="6000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       在“报名统计”中，您可以看到直观的信息如报名人数、男女比例、年级比例、学院分布等，这里会列出所有您在报名需求中提出的选择问题，并按选项统计人数。通过第一手数据，组织可以更加直接的分析出当前的活动可以如何改进</a:t>
            </a:r>
            <a:r>
              <a:rPr kumimoji="0" lang="zh-CN" altLang="en-US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。</a:t>
            </a:r>
            <a:endParaRPr kumimoji="0" lang="zh-CN" altLang="en-US" sz="24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       个人数据中则会展示更为详细的信息，如昵称、姓名、性别、院系、年级、学号、手机号、信誉等</a:t>
            </a:r>
            <a:endParaRPr kumimoji="0" lang="zh-CN" altLang="en-US" sz="24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71105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辅助功能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32771" name="文本框 2"/>
          <p:cNvSpPr txBox="1"/>
          <p:nvPr/>
        </p:nvSpPr>
        <p:spPr>
          <a:xfrm>
            <a:off x="521970" y="1549400"/>
            <a:ext cx="309689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      </a:t>
            </a:r>
            <a:r>
              <a:rPr kumimoji="0" lang="zh-CN" altLang="en-US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学生若使用上大</a:t>
            </a:r>
            <a:r>
              <a:rPr kumimoji="0" lang="en-US" altLang="zh-CN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Ulife</a:t>
            </a:r>
            <a:r>
              <a:rPr kumimoji="0" lang="zh-CN" altLang="en-US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内置扫描接口扫描此二维码，则可跳转至小程序内报名页面，当然，学生也可以直接在小程序内寻找活动并报名之。总之，利用</a:t>
            </a:r>
            <a:r>
              <a:rPr kumimoji="0" lang="en-US" altLang="zh-CN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Ulife</a:t>
            </a:r>
            <a:r>
              <a:rPr kumimoji="0" lang="zh-CN" altLang="en-US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报名活动对组织和学生都是高效的。</a:t>
            </a:r>
            <a:endParaRPr kumimoji="0" lang="zh-CN" altLang="en-US" sz="24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</p:txBody>
      </p:sp>
      <p:pic>
        <p:nvPicPr>
          <p:cNvPr id="3" name="图片 2" descr="屏幕快照 2019-04-01 下午4.54.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7475" y="1549400"/>
            <a:ext cx="4768215" cy="33267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403475" y="1887538"/>
            <a:ext cx="642938" cy="2389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925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14925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6172" y="2782048"/>
            <a:ext cx="322897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宣传计划</a:t>
            </a:r>
            <a:endParaRPr kumimoji="0" lang="zh-CN" altLang="en-US" sz="33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5" name="组合 2"/>
          <p:cNvGrpSpPr/>
          <p:nvPr/>
        </p:nvGrpSpPr>
        <p:grpSpPr>
          <a:xfrm>
            <a:off x="4208463" y="1308735"/>
            <a:ext cx="671512" cy="600075"/>
            <a:chOff x="5610225" y="990600"/>
            <a:chExt cx="896223" cy="800219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744" cy="762113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627" name="文本框 4"/>
            <p:cNvSpPr txBox="1"/>
            <p:nvPr/>
          </p:nvSpPr>
          <p:spPr>
            <a:xfrm>
              <a:off x="5725398" y="990600"/>
              <a:ext cx="781050" cy="80021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indent="0">
                <a:buFont typeface="Arial" panose="020B0604020202090204" pitchFamily="34" charset="0"/>
                <a:buNone/>
              </a:pPr>
              <a:r>
                <a:rPr lang="en-US" altLang="zh-CN" sz="3300" dirty="0">
                  <a:solidFill>
                    <a:schemeClr val="bg1"/>
                  </a:solidFill>
                  <a:latin typeface="Calibri" pitchFamily="34" charset="0"/>
                  <a:ea typeface="等线" pitchFamily="2" charset="-122"/>
                </a:rPr>
                <a:t>1</a:t>
              </a:r>
              <a:endParaRPr lang="zh-CN" altLang="en-US" sz="3300" dirty="0">
                <a:solidFill>
                  <a:schemeClr val="bg1"/>
                </a:solidFill>
                <a:latin typeface="Calibri" pitchFamily="34" charset="0"/>
                <a:ea typeface="等线" pitchFamily="2" charset="-122"/>
              </a:endParaRPr>
            </a:p>
          </p:txBody>
        </p:sp>
      </p:grpSp>
      <p:grpSp>
        <p:nvGrpSpPr>
          <p:cNvPr id="26628" name="组合 5"/>
          <p:cNvGrpSpPr/>
          <p:nvPr/>
        </p:nvGrpSpPr>
        <p:grpSpPr>
          <a:xfrm>
            <a:off x="4208463" y="2549208"/>
            <a:ext cx="671512" cy="600392"/>
            <a:chOff x="5610225" y="2381250"/>
            <a:chExt cx="896223" cy="80064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744" cy="76211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630" name="文本框 7"/>
            <p:cNvSpPr txBox="1"/>
            <p:nvPr/>
          </p:nvSpPr>
          <p:spPr>
            <a:xfrm>
              <a:off x="5725398" y="2381672"/>
              <a:ext cx="781050" cy="80021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indent="0">
                <a:buFont typeface="Arial" panose="020B0604020202090204" pitchFamily="34" charset="0"/>
                <a:buNone/>
              </a:pPr>
              <a:r>
                <a:rPr lang="en-US" altLang="zh-CN" sz="3300" dirty="0">
                  <a:solidFill>
                    <a:schemeClr val="bg1"/>
                  </a:solidFill>
                  <a:latin typeface="Calibri" pitchFamily="34" charset="0"/>
                  <a:ea typeface="等线" pitchFamily="2" charset="-122"/>
                </a:rPr>
                <a:t>2</a:t>
              </a:r>
              <a:endParaRPr lang="zh-CN" altLang="en-US" sz="3300" dirty="0">
                <a:solidFill>
                  <a:schemeClr val="bg1"/>
                </a:solidFill>
                <a:latin typeface="Calibri" pitchFamily="34" charset="0"/>
                <a:ea typeface="等线" pitchFamily="2" charset="-122"/>
              </a:endParaRPr>
            </a:p>
          </p:txBody>
        </p:sp>
      </p:grpSp>
      <p:grpSp>
        <p:nvGrpSpPr>
          <p:cNvPr id="26631" name="组合 8"/>
          <p:cNvGrpSpPr/>
          <p:nvPr/>
        </p:nvGrpSpPr>
        <p:grpSpPr>
          <a:xfrm>
            <a:off x="4208463" y="3843973"/>
            <a:ext cx="671512" cy="600710"/>
            <a:chOff x="5610225" y="3771900"/>
            <a:chExt cx="896224" cy="80106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744" cy="76210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633" name="文本框 10"/>
            <p:cNvSpPr txBox="1"/>
            <p:nvPr/>
          </p:nvSpPr>
          <p:spPr>
            <a:xfrm>
              <a:off x="5725398" y="3772741"/>
              <a:ext cx="781051" cy="80021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indent="0">
                <a:buFont typeface="Arial" panose="020B0604020202090204" pitchFamily="34" charset="0"/>
                <a:buNone/>
              </a:pPr>
              <a:r>
                <a:rPr lang="en-US" altLang="zh-CN" sz="3300" dirty="0">
                  <a:solidFill>
                    <a:schemeClr val="bg1"/>
                  </a:solidFill>
                  <a:latin typeface="Calibri" pitchFamily="34" charset="0"/>
                  <a:ea typeface="等线" pitchFamily="2" charset="-122"/>
                </a:rPr>
                <a:t>3</a:t>
              </a:r>
              <a:endParaRPr lang="zh-CN" altLang="en-US" sz="3300" dirty="0">
                <a:solidFill>
                  <a:schemeClr val="bg1"/>
                </a:solidFill>
                <a:latin typeface="Calibri" pitchFamily="34" charset="0"/>
                <a:ea typeface="等线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260474" y="2536506"/>
            <a:ext cx="322897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功能介绍</a:t>
            </a:r>
            <a:endParaRPr kumimoji="0" lang="zh-CN" altLang="en-US" sz="3300" b="1" kern="1200" cap="none" spc="0" normalizeH="0" baseline="0" noProof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60340" y="1310005"/>
            <a:ext cx="2571113" cy="59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Ulife简介</a:t>
            </a:r>
            <a:endParaRPr kumimoji="0" lang="zh-CN" altLang="en-US" sz="33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60475" y="3845831"/>
            <a:ext cx="322897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宣传计划</a:t>
            </a:r>
            <a:endParaRPr kumimoji="0" lang="zh-CN" altLang="en-US" sz="33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grpSp>
        <p:nvGrpSpPr>
          <p:cNvPr id="2" name="组合 8"/>
          <p:cNvGrpSpPr/>
          <p:nvPr/>
        </p:nvGrpSpPr>
        <p:grpSpPr>
          <a:xfrm>
            <a:off x="4218623" y="5164769"/>
            <a:ext cx="641032" cy="598805"/>
            <a:chOff x="5610225" y="3758346"/>
            <a:chExt cx="855544" cy="798520"/>
          </a:xfrm>
        </p:grpSpPr>
        <p:sp>
          <p:nvSpPr>
            <p:cNvPr id="3" name="椭圆 2"/>
            <p:cNvSpPr/>
            <p:nvPr/>
          </p:nvSpPr>
          <p:spPr>
            <a:xfrm>
              <a:off x="5610225" y="3771900"/>
              <a:ext cx="762744" cy="76210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文本框 10"/>
            <p:cNvSpPr txBox="1"/>
            <p:nvPr/>
          </p:nvSpPr>
          <p:spPr>
            <a:xfrm>
              <a:off x="5684718" y="3758346"/>
              <a:ext cx="781051" cy="7985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indent="0">
                <a:buFont typeface="Arial" panose="020B0604020202090204" pitchFamily="34" charset="0"/>
                <a:buNone/>
              </a:pPr>
              <a:r>
                <a:rPr lang="en-US" altLang="zh-CN" sz="3300" dirty="0">
                  <a:solidFill>
                    <a:schemeClr val="bg1"/>
                  </a:solidFill>
                  <a:latin typeface="Calibri" pitchFamily="34" charset="0"/>
                  <a:ea typeface="等线" pitchFamily="2" charset="-122"/>
                </a:rPr>
                <a:t>4</a:t>
              </a:r>
              <a:endParaRPr lang="en-US" altLang="zh-CN" sz="3300" dirty="0">
                <a:solidFill>
                  <a:schemeClr val="bg1"/>
                </a:solidFill>
                <a:latin typeface="Calibri" pitchFamily="34" charset="0"/>
                <a:ea typeface="等线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260340" y="5161280"/>
            <a:ext cx="3228975" cy="5988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加入流程</a:t>
            </a:r>
            <a:endParaRPr kumimoji="0" lang="zh-CN" altLang="en-US" sz="33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1" name="文本框 2"/>
          <p:cNvSpPr txBox="1"/>
          <p:nvPr/>
        </p:nvSpPr>
        <p:spPr>
          <a:xfrm>
            <a:off x="747395" y="1416050"/>
            <a:ext cx="7648575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第一阶段</a:t>
            </a: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目标：确定合作伙伴</a:t>
            </a: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时间：</a:t>
            </a:r>
            <a:r>
              <a:rPr lang="en-US" altLang="zh-CN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2019</a:t>
            </a:r>
            <a:r>
              <a:rPr lang="zh-CN" altLang="en-US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年春季学期前</a:t>
            </a:r>
            <a:r>
              <a:rPr lang="en-US" altLang="zh-CN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3</a:t>
            </a:r>
            <a:r>
              <a:rPr lang="zh-CN" altLang="en-US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周</a:t>
            </a:r>
            <a:endParaRPr lang="zh-CN" altLang="en-US" sz="20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lang="zh-CN" altLang="en-US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第二阶段</a:t>
            </a: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lang="zh-CN" altLang="en-US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目标：完善功能，奠定基础</a:t>
            </a: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lang="zh-CN" altLang="en-US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时间：</a:t>
            </a:r>
            <a:r>
              <a:rPr lang="en-US" altLang="zh-CN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2019</a:t>
            </a:r>
            <a:r>
              <a:rPr lang="zh-CN" altLang="en-US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年春季学期结束前</a:t>
            </a: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endParaRPr lang="zh-CN" altLang="en-US" sz="20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lang="zh-CN" altLang="en-US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第三阶段</a:t>
            </a: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lang="zh-CN" altLang="en-US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目标：全方面宣传</a:t>
            </a: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lang="zh-CN" altLang="en-US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时间：</a:t>
            </a:r>
            <a:r>
              <a:rPr lang="en-US" altLang="zh-CN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2019</a:t>
            </a:r>
            <a:r>
              <a:rPr lang="zh-CN" altLang="en-US" sz="20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年秋季学期</a:t>
            </a: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endParaRPr kumimoji="0" lang="zh-CN" altLang="en-US" sz="20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1105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宣传计划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1" name="文本框 2"/>
          <p:cNvSpPr txBox="1"/>
          <p:nvPr/>
        </p:nvSpPr>
        <p:spPr>
          <a:xfrm>
            <a:off x="788035" y="1014730"/>
            <a:ext cx="764857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合作伙伴义务和福利：</a:t>
            </a:r>
            <a:endParaRPr kumimoji="0" lang="zh-CN" altLang="en-US" sz="24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endParaRPr kumimoji="0" lang="zh-CN" altLang="en-US" sz="24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L="342900" marR="0" indent="-342900" defTabSz="914400" eaLnBrk="0" hangingPunct="0">
              <a:buClrTx/>
              <a:buSzTx/>
              <a:buFont typeface="Wingdings" panose="05000000000000000000" charset="0"/>
              <a:buChar char=""/>
              <a:defRPr/>
            </a:pPr>
            <a:r>
              <a:rPr kumimoji="0" lang="zh-CN" altLang="en-US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义务</a:t>
            </a:r>
            <a:endParaRPr kumimoji="0" lang="zh-CN" altLang="en-US" sz="24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L="800100" marR="0" lvl="1" indent="-342900" defTabSz="914400" eaLnBrk="0" hangingPunct="0"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正常发布活动（第二阶段）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800100" marR="0" lvl="1" indent="-342900" defTabSz="914400" eaLnBrk="0" hangingPunct="0"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发布的活动分享给组织内部的学生使用（第二阶段）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800100" marR="0" lvl="1" indent="-342900" defTabSz="914400" eaLnBrk="0" hangingPunct="0"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每周提供修改意见（第二阶段）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800100" marR="0" lvl="1" indent="-342900" defTabSz="914400" eaLnBrk="0" hangingPunct="0"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公众号和各活动宣传上帮助</a:t>
            </a:r>
            <a:r>
              <a:rPr lang="en-US" altLang="zh-CN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Ulife</a:t>
            </a: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宣传（第三阶段前期）</a:t>
            </a:r>
            <a:endParaRPr kumimoji="0" lang="zh-CN" altLang="en-US" sz="24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L="342900" marR="0" indent="-342900" defTabSz="914400" eaLnBrk="0" hangingPunct="0">
              <a:buClrTx/>
              <a:buSzTx/>
              <a:buFont typeface="Wingdings" panose="05000000000000000000" charset="0"/>
              <a:buChar char=""/>
              <a:defRPr/>
            </a:pPr>
            <a:r>
              <a:rPr kumimoji="0" lang="zh-CN" altLang="en-US" sz="24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itchFamily="34" charset="0"/>
                <a:ea typeface="微软雅黑" pitchFamily="34" charset="-122"/>
                <a:cs typeface="+mn-cs"/>
                <a:sym typeface="+mn-ea"/>
              </a:rPr>
              <a:t>福利</a:t>
            </a:r>
            <a:endParaRPr kumimoji="0" lang="zh-CN" altLang="en-US" sz="24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itchFamily="34" charset="0"/>
              <a:ea typeface="微软雅黑" pitchFamily="34" charset="-122"/>
              <a:cs typeface="+mn-cs"/>
              <a:sym typeface="+mn-ea"/>
            </a:endParaRPr>
          </a:p>
          <a:p>
            <a:pPr marL="800100" marR="0" lvl="1" indent="-342900" defTabSz="914400" eaLnBrk="0" hangingPunct="0"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每个活动增加0.5评星和组织增加0.2评星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800100" marR="0" lvl="1" indent="-342900" defTabSz="914400" eaLnBrk="0" hangingPunct="0"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滚播图片包含合作伙伴活动</a:t>
            </a:r>
            <a:r>
              <a:rPr lang="en-US" altLang="zh-CN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*1</a:t>
            </a: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（合作伙伴之中轮流）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800100" marR="0" lvl="1" indent="-342900" defTabSz="914400" eaLnBrk="0" hangingPunct="0"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每个月每周推荐组织包含合作伙伴</a:t>
            </a:r>
            <a:r>
              <a:rPr lang="en-US" altLang="zh-CN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*1</a:t>
            </a: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（合作伙伴之中轮流）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1105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合作伙伴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1" name="文本框 2"/>
          <p:cNvSpPr txBox="1"/>
          <p:nvPr/>
        </p:nvSpPr>
        <p:spPr>
          <a:xfrm>
            <a:off x="788035" y="1220470"/>
            <a:ext cx="764857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     为保证平台上的活动达到预期效果，我们需要对发布的活动进行审核，审核规则如下：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342900" marR="0" indent="-342900" defTabSz="914400" eaLnBrk="0" hangingPunct="0"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活动必须是组织自己的，不允许帮推。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342900" marR="0" lvl="0" indent="-342900" defTabSz="914400" eaLnBrk="0" hangingPunct="0"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只有活动才能发布，不允许发布生活助手、学习技巧等非活动信息。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342900" marR="0" lvl="0" indent="-342900" defTabSz="914400" eaLnBrk="0" hangingPunct="0"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每项活动仅限发布</a:t>
            </a:r>
            <a:r>
              <a:rPr lang="en-US" altLang="zh-CN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1</a:t>
            </a: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次，遇长期活动可以视具体情况而定。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342900" marR="0" lvl="0" indent="-342900" defTabSz="914400" eaLnBrk="0" hangingPunct="0"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活动结束总结类信息允许发布，但此活动评星仅</a:t>
            </a:r>
            <a:r>
              <a:rPr lang="en-US" altLang="zh-CN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分（如若评星异常我们会严查），因此请权衡利弊。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342900" marR="0" lvl="0" indent="-342900" defTabSz="914400" eaLnBrk="0" hangingPunct="0">
              <a:buClrTx/>
              <a:buSzTx/>
              <a:buFont typeface="Wingdings" panose="05000000000000000000" charset="0"/>
              <a:buChar char="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活动结束未点击</a:t>
            </a:r>
            <a:r>
              <a:rPr lang="en-US" altLang="zh-CN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“</a:t>
            </a: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结束活动</a:t>
            </a:r>
            <a:r>
              <a:rPr lang="en-US" altLang="zh-CN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”</a:t>
            </a: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的，我们会主动结束，并扣</a:t>
            </a:r>
            <a:r>
              <a:rPr lang="en-US" altLang="zh-CN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0.3</a:t>
            </a: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分。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1105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审核规则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403475" y="1887538"/>
            <a:ext cx="642938" cy="23888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925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4</a:t>
            </a:r>
            <a:endParaRPr kumimoji="0" lang="en-US" altLang="zh-CN" sz="14925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6172" y="2782048"/>
            <a:ext cx="322897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加入流程</a:t>
            </a:r>
            <a:endParaRPr kumimoji="0" lang="zh-CN" altLang="en-US" sz="33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211195" y="415925"/>
            <a:ext cx="2752725" cy="59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期待您的加入</a:t>
            </a:r>
            <a:endParaRPr kumimoji="0" lang="zh-CN" altLang="en-US" sz="3300" b="1" kern="1200" cap="none" spc="0" normalizeH="0" baseline="0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2771" name="文本框 2"/>
          <p:cNvSpPr txBox="1"/>
          <p:nvPr/>
        </p:nvSpPr>
        <p:spPr>
          <a:xfrm>
            <a:off x="212725" y="1313180"/>
            <a:ext cx="871855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R="0" defTabSz="914400" eaLnBrk="0" hangingPunct="0">
              <a:buClrTx/>
              <a:buSzTx/>
              <a:buFontTx/>
              <a:buNone/>
              <a:defRPr/>
            </a:pPr>
            <a:r>
              <a:rPr lang="en-US" altLang="zh-CN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     </a:t>
            </a: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无论是合作伙伴还是其他学生组织，我们希望始终保持合作共赢的关系。我们希望贵组织能够与我们平台共同发展，也将竭尽全力为用户带来更好的体验，帮助组织更高效的完成宣传任务。在此，我们诚挚邀请贵组织加入我们的平台，以下是我们的联系方式与登录方法：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R="0" defTabSz="914400" eaLnBrk="0" hangingPunct="0">
              <a:buClrTx/>
              <a:buSzTx/>
              <a:buFontTx/>
              <a:buNone/>
              <a:defRPr/>
            </a:pP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457200" marR="0" indent="-457200" defTabSz="914400" eaLnBrk="0" hangingPunct="0">
              <a:buClrTx/>
              <a:buSzTx/>
              <a:buFont typeface="+mj-lt"/>
              <a:buAutoNum type="arabicPeriod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联系我们（</a:t>
            </a:r>
            <a:r>
              <a:rPr lang="en-US" altLang="zh-CN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qq:1256623447/</a:t>
            </a: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邮箱</a:t>
            </a:r>
            <a:r>
              <a:rPr lang="en-US" altLang="zh-CN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:UlifeOfficial@163.com</a:t>
            </a: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），我们将为您一一解答困惑，并提供一个组织专属账号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457200" marR="0" indent="-457200" defTabSz="914400" eaLnBrk="0" hangingPunct="0">
              <a:buClrTx/>
              <a:buSzTx/>
              <a:buFont typeface="+mj-lt"/>
              <a:buAutoNum type="arabicPeriod"/>
              <a:defRPr/>
            </a:pPr>
            <a:r>
              <a:rPr lang="zh-CN" altLang="en-US" sz="24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根据我们为您提供的流程建立组织账号开始发布活动信息</a:t>
            </a:r>
            <a:endParaRPr lang="zh-CN" altLang="en-US" sz="24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14650" y="2454910"/>
            <a:ext cx="3514725" cy="854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95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THANK YOU!</a:t>
            </a:r>
            <a:endParaRPr kumimoji="0" lang="zh-CN" altLang="en-US" sz="495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403475" y="1887538"/>
            <a:ext cx="642938" cy="2389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925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14925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9855" y="2898161"/>
            <a:ext cx="3586163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300" b="1" kern="1200" cap="none" spc="0" normalizeH="0" baseline="0" noProof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Ulife</a:t>
            </a:r>
            <a:r>
              <a:rPr kumimoji="0" lang="zh-CN" altLang="en-US" sz="3300" b="1" kern="1200" cap="none" spc="0" normalizeH="0" baseline="0" noProof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简介</a:t>
            </a:r>
            <a:endParaRPr kumimoji="0" lang="zh-CN" altLang="en-US" sz="3300" b="1" kern="1200" cap="none" spc="0" normalizeH="0" baseline="0" noProof="0" dirty="0" err="1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66914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Ulife</a:t>
            </a: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简介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52780" y="1875155"/>
            <a:ext cx="783907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Ulife是一个致力于打造大学校园活动平台的产品，集成校园活动为一体，旨在解决学生获取活动信息渠道狭隘和学生组织费控的问题，让学生获知更多学生组织，快速地了解并参与优秀的、自己感兴趣的活动，同时也使学生组织更高效的进行活动宣传、安排以及总结经验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0" indent="266700" algn="l"/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	Ulife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团队核心成员包含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4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名计院学生、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1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名自动化学生，由计院学长、老师协助并最终成功完成该产品，近期已申报市级项目。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66914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Ulife</a:t>
            </a: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简介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40410" y="1576705"/>
            <a:ext cx="7663180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学生组织：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914400" lvl="1" indent="-457200" algn="l">
              <a:buFont typeface="Wingdings" panose="05000000000000000000" charset="0"/>
              <a:buChar char="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快速发布活动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914400" lvl="1" indent="-457200" algn="l">
              <a:buFont typeface="Wingdings" panose="05000000000000000000" charset="0"/>
              <a:buChar char="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实时了解报名学生信息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914400" lvl="1" indent="-457200" algn="l">
              <a:buFont typeface="Wingdings" panose="05000000000000000000" charset="0"/>
              <a:buChar char="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利用群发接口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1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对多快速通知学生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914400" lvl="1" indent="-457200" algn="l">
              <a:buFont typeface="Wingdings" panose="05000000000000000000" charset="0"/>
              <a:buChar char="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面向全校学生宣传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algn="l">
              <a:buFont typeface="Wingdings" panose="05000000000000000000" charset="0"/>
            </a:pP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学生：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914400" lvl="1" indent="-457200" algn="l">
              <a:buFont typeface="Wingdings" panose="05000000000000000000" charset="0"/>
              <a:buChar char="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发现感兴趣的活动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914400" lvl="1" indent="-457200" algn="l">
              <a:buFont typeface="Wingdings" panose="05000000000000000000" charset="0"/>
              <a:buChar char="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管理已报名的活动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  <a:p>
            <a:pPr marL="914400" lvl="1" indent="-457200" algn="l">
              <a:buFont typeface="Wingdings" panose="05000000000000000000" charset="0"/>
              <a:buChar char="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跟踪关注组织的动态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403475" y="1887538"/>
            <a:ext cx="642938" cy="2389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925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14925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06261" y="2782048"/>
            <a:ext cx="3228974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300" b="1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	</a:t>
            </a:r>
            <a:r>
              <a:rPr kumimoji="0" lang="zh-CN" altLang="en-US" sz="3300" b="1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功能</a:t>
            </a:r>
            <a:r>
              <a:rPr kumimoji="0" lang="zh-CN" altLang="en-US" sz="3300" b="1" kern="1200" cap="none" spc="0" normalizeH="0" baseline="0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介绍</a:t>
            </a:r>
            <a:endParaRPr kumimoji="0" lang="zh-CN" altLang="en-US" sz="3300" b="1" kern="1200" cap="none" spc="0" normalizeH="0" baseline="0" noProof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66914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功能简介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43280" y="5541010"/>
            <a:ext cx="766318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Font typeface="Wingdings" panose="05000000000000000000" charset="0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网站：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https://ulife.org.cn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（所有活动均为测试数据，与现实情况无关）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  <p:pic>
        <p:nvPicPr>
          <p:cNvPr id="2" name="图片 1" descr="屏幕快照 2019-03-31 下午11.56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5590" y="1485265"/>
            <a:ext cx="6052820" cy="361378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66914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功能简介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27380" y="1310640"/>
            <a:ext cx="433832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Font typeface="Wingdings" panose="05000000000000000000" charset="0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微信小程序：上大</a:t>
            </a:r>
            <a:r>
              <a:rPr lang="en-US" altLang="zh-CN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Ulife</a:t>
            </a: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sym typeface="+mn-ea"/>
              </a:rPr>
              <a:t>（所有活动均为测试数据，与现实情况无关）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  <p:pic>
        <p:nvPicPr>
          <p:cNvPr id="3" name="图片 2" descr="Screenshot_20190401_000020_com.tencent.m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8140" y="1310640"/>
            <a:ext cx="289179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7380" y="3764280"/>
            <a:ext cx="433832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Font typeface="Wingdings" panose="05000000000000000000" charset="0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微信小程序包含绝大部分网页版的功能，以下以网页版为例做说明。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8" name="直接连接符 27"/>
          <p:cNvCxnSpPr/>
          <p:nvPr/>
        </p:nvCxnSpPr>
        <p:spPr>
          <a:xfrm>
            <a:off x="-94297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57925" y="617538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984100" y="424131"/>
            <a:ext cx="2486025" cy="5988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kern="1200" cap="none" spc="0" normalizeH="0" baseline="0" noProof="0" dirty="0" err="1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首页</a:t>
            </a:r>
            <a:endParaRPr kumimoji="0" lang="zh-CN" altLang="en-US" sz="3300" b="1" kern="1200" cap="none" spc="0" normalizeH="0" baseline="0" noProof="0" dirty="0" err="1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915" y="5427980"/>
            <a:ext cx="821817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Font typeface="Wingdings" panose="05000000000000000000" charset="0"/>
            </a:pPr>
            <a:r>
              <a:rPr lang="zh-CN" altLang="en-US" sz="28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</a:rPr>
              <a:t>首页包含滚播图片、每周组织推荐、近期活动、组织排行榜和活动排行榜</a:t>
            </a:r>
            <a:endParaRPr lang="zh-CN" altLang="en-US" sz="28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</a:endParaRPr>
          </a:p>
        </p:txBody>
      </p:sp>
      <p:pic>
        <p:nvPicPr>
          <p:cNvPr id="5" name="图片 4" descr="屏幕快照 2019-04-01 下午3.29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525" y="1190625"/>
            <a:ext cx="6838950" cy="39414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2403</Words>
  <Application>WPS 文字</Application>
  <PresentationFormat>全屏显示(4:3)</PresentationFormat>
  <Paragraphs>178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Arial</vt:lpstr>
      <vt:lpstr>方正书宋_GBK</vt:lpstr>
      <vt:lpstr>Wingdings</vt:lpstr>
      <vt:lpstr>Calibri</vt:lpstr>
      <vt:lpstr>微软雅黑</vt:lpstr>
      <vt:lpstr>Calibri Light</vt:lpstr>
      <vt:lpstr>Segoe UI Light</vt:lpstr>
      <vt:lpstr>等线 Light</vt:lpstr>
      <vt:lpstr>等线</vt:lpstr>
      <vt:lpstr>Wingdings</vt:lpstr>
      <vt:lpstr>Helvetica Neue</vt:lpstr>
      <vt:lpstr>汉仪旗黑KW</vt:lpstr>
      <vt:lpstr>宋体</vt:lpstr>
      <vt:lpstr>Arial Unicode MS</vt:lpstr>
      <vt:lpstr>汉仪中等线KW</vt:lpstr>
      <vt:lpstr>汉仪书宋二KW</vt:lpstr>
      <vt:lpstr>苹方-简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jiang</cp:lastModifiedBy>
  <cp:revision>123</cp:revision>
  <dcterms:created xsi:type="dcterms:W3CDTF">2019-06-18T07:17:32Z</dcterms:created>
  <dcterms:modified xsi:type="dcterms:W3CDTF">2019-06-18T07:17:32Z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2052-1.0.0.1330</vt:lpwstr>
  </property>
</Properties>
</file>